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05" r:id="rId3"/>
    <p:sldId id="306" r:id="rId4"/>
    <p:sldId id="281" r:id="rId5"/>
    <p:sldId id="282" r:id="rId6"/>
    <p:sldId id="284" r:id="rId7"/>
    <p:sldId id="28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0232-FD76-4FDF-AF9A-7108D2E1B77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FB0-E44F-499A-AF95-1EC685E63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463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0232-FD76-4FDF-AF9A-7108D2E1B77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FB0-E44F-499A-AF95-1EC685E63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68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0232-FD76-4FDF-AF9A-7108D2E1B77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FB0-E44F-499A-AF95-1EC685E63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683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0232-FD76-4FDF-AF9A-7108D2E1B77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FB0-E44F-499A-AF95-1EC685E63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79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0232-FD76-4FDF-AF9A-7108D2E1B77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FB0-E44F-499A-AF95-1EC685E63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61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0232-FD76-4FDF-AF9A-7108D2E1B77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FB0-E44F-499A-AF95-1EC685E63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70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0232-FD76-4FDF-AF9A-7108D2E1B77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FB0-E44F-499A-AF95-1EC685E63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56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0232-FD76-4FDF-AF9A-7108D2E1B77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FB0-E44F-499A-AF95-1EC685E63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88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0232-FD76-4FDF-AF9A-7108D2E1B77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FB0-E44F-499A-AF95-1EC685E63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067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0232-FD76-4FDF-AF9A-7108D2E1B77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FB0-E44F-499A-AF95-1EC685E63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21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0232-FD76-4FDF-AF9A-7108D2E1B77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FB0-E44F-499A-AF95-1EC685E63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95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0232-FD76-4FDF-AF9A-7108D2E1B77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8CFB0-E44F-499A-AF95-1EC685E63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76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4394" y="243881"/>
            <a:ext cx="10925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Monotype Corsiva" pitchFamily="66" charset="0"/>
              </a:rPr>
              <a:t>Формирование функциональной грамотности на уроках </a:t>
            </a:r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истории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9953" y="487525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Подготовила: </a:t>
            </a:r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>учитель истории и обществознания</a:t>
            </a:r>
          </a:p>
          <a:p>
            <a:pPr algn="r"/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Мишанова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Л.В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806176" y="2248982"/>
            <a:ext cx="7002966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Функциональная грамотность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—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А. А. Леонтьев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" name="Рисунок 7" descr="33102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71" y="1984916"/>
            <a:ext cx="2340454" cy="30442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6094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983" y="239877"/>
            <a:ext cx="18309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atin typeface="Monotype Corsiva" pitchFamily="66" charset="0"/>
              </a:rPr>
              <a:t>Задание №3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8742" y="134036"/>
            <a:ext cx="5910943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Monotype Corsiva" pitchFamily="66" charset="0"/>
              </a:rPr>
              <a:t>Цели Кутузова и Наполеона</a:t>
            </a:r>
          </a:p>
          <a:p>
            <a:pPr algn="ctr"/>
            <a:r>
              <a:rPr lang="ru-RU" sz="3200" b="1" i="1" dirty="0" smtClean="0">
                <a:latin typeface="Monotype Corsiva" pitchFamily="66" charset="0"/>
              </a:rPr>
              <a:t>в </a:t>
            </a:r>
            <a:r>
              <a:rPr lang="ru-RU" sz="3200" b="1" i="1" dirty="0" smtClean="0">
                <a:latin typeface="Monotype Corsiva" pitchFamily="66" charset="0"/>
              </a:rPr>
              <a:t>Бородинском сражении</a:t>
            </a:r>
            <a:endParaRPr lang="ru-RU" sz="3200" i="1" dirty="0">
              <a:latin typeface="Monotype Corsiva" pitchFamily="66" charset="0"/>
            </a:endParaRPr>
          </a:p>
        </p:txBody>
      </p:sp>
      <p:pic>
        <p:nvPicPr>
          <p:cNvPr id="5" name="Picture 2" descr=": Михаил Кутузов во время Бородинского сражения. А.П. Шепелюк, 19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831" y="1343253"/>
            <a:ext cx="3403826" cy="244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Хиллингфорд - Озил со своими войсками в Бородинском сражении, 1812 г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951515"/>
            <a:ext cx="3755572" cy="247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18314" y="1834243"/>
          <a:ext cx="7021060" cy="2465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3495"/>
                <a:gridCol w="3457565"/>
              </a:tblGrid>
              <a:tr h="1061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Цель </a:t>
                      </a:r>
                      <a:r>
                        <a:rPr lang="ru-RU" sz="2000" dirty="0">
                          <a:effectLst/>
                        </a:rPr>
                        <a:t>Кутузова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Цель </a:t>
                      </a:r>
                      <a:r>
                        <a:rPr lang="ru-RU" sz="2000" dirty="0">
                          <a:effectLst/>
                        </a:rPr>
                        <a:t>Наполеона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403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606" y="141906"/>
            <a:ext cx="18309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Задание №4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2200" y="155806"/>
            <a:ext cx="60960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atin typeface="Monotype Corsiva" pitchFamily="66" charset="0"/>
              </a:rPr>
              <a:t>Последовательность событий </a:t>
            </a:r>
          </a:p>
          <a:p>
            <a:pPr algn="ctr"/>
            <a:r>
              <a:rPr lang="ru-RU" sz="2800" b="1" i="1" dirty="0" smtClean="0">
                <a:latin typeface="Monotype Corsiva" pitchFamily="66" charset="0"/>
              </a:rPr>
              <a:t>Бородинского сражения</a:t>
            </a:r>
            <a:endParaRPr lang="ru-RU" sz="2800" i="1" dirty="0">
              <a:latin typeface="Monotype Corsiva" pitchFamily="66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00765" y="1529445"/>
            <a:ext cx="6124577" cy="378565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 b="1" dirty="0">
                <a:latin typeface="Monotype Corsiva" pitchFamily="66" charset="0"/>
              </a:rPr>
              <a:t>Рейд казаков Платова и кавалеристов Уварова в тыл к французам.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>
                <a:latin typeface="Monotype Corsiva" pitchFamily="66" charset="0"/>
              </a:rPr>
              <a:t>Атака французами левого фланга русских войск.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>
                <a:latin typeface="Monotype Corsiva" pitchFamily="66" charset="0"/>
              </a:rPr>
              <a:t>Атака французами </a:t>
            </a:r>
            <a:r>
              <a:rPr lang="ru-RU" sz="2400" b="1" dirty="0" err="1">
                <a:latin typeface="Monotype Corsiva" pitchFamily="66" charset="0"/>
              </a:rPr>
              <a:t>Багратионовых</a:t>
            </a:r>
            <a:r>
              <a:rPr lang="ru-RU" sz="2400" b="1" dirty="0">
                <a:latin typeface="Monotype Corsiva" pitchFamily="66" charset="0"/>
              </a:rPr>
              <a:t> флешей.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>
                <a:latin typeface="Monotype Corsiva" pitchFamily="66" charset="0"/>
              </a:rPr>
              <a:t>Атака французами батареи Раевского.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>
                <a:latin typeface="Monotype Corsiva" pitchFamily="66" charset="0"/>
              </a:rPr>
              <a:t>Отход русских войск от </a:t>
            </a:r>
            <a:r>
              <a:rPr lang="ru-RU" sz="2400" b="1" dirty="0" err="1">
                <a:latin typeface="Monotype Corsiva" pitchFamily="66" charset="0"/>
              </a:rPr>
              <a:t>Багратионовых</a:t>
            </a:r>
            <a:r>
              <a:rPr lang="ru-RU" sz="2400" b="1" dirty="0">
                <a:latin typeface="Monotype Corsiva" pitchFamily="66" charset="0"/>
              </a:rPr>
              <a:t> флешей.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>
                <a:latin typeface="Monotype Corsiva" pitchFamily="66" charset="0"/>
              </a:rPr>
              <a:t>Отступление французов и возвращение русских войск на исходные позиции.</a:t>
            </a:r>
          </a:p>
        </p:txBody>
      </p:sp>
      <p:pic>
        <p:nvPicPr>
          <p:cNvPr id="7" name="Рисунок 6" descr="31255260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67" y="1415143"/>
            <a:ext cx="3714573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606" y="141906"/>
            <a:ext cx="18309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Задание </a:t>
            </a:r>
            <a:r>
              <a:rPr lang="ru-RU" sz="2800" b="1" dirty="0" smtClean="0">
                <a:latin typeface="Monotype Corsiva" pitchFamily="66" charset="0"/>
              </a:rPr>
              <a:t>№5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" name="Picture 2" descr="C:\Users\User\Desktop\статья_1812\марки\марка_кутуз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30" b="9818"/>
          <a:stretch>
            <a:fillRect/>
          </a:stretch>
        </p:blipFill>
        <p:spPr bwMode="auto">
          <a:xfrm>
            <a:off x="241982" y="1208313"/>
            <a:ext cx="5048250" cy="359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75527" y="1461181"/>
            <a:ext cx="6387873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Ответ:</a:t>
            </a:r>
            <a:endParaRPr lang="ru-RU" sz="24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400" b="1" dirty="0" smtClean="0"/>
              <a:t>Вычисления</a:t>
            </a:r>
            <a:r>
              <a:rPr lang="ru-RU" sz="2400" b="1" dirty="0"/>
              <a:t>:</a:t>
            </a:r>
          </a:p>
          <a:p>
            <a:pPr>
              <a:defRPr/>
            </a:pPr>
            <a:r>
              <a:rPr lang="ru-RU" sz="2400" b="1" dirty="0"/>
              <a:t>2022 – 1962 = 60  </a:t>
            </a:r>
          </a:p>
          <a:p>
            <a:pPr>
              <a:defRPr/>
            </a:pPr>
            <a:r>
              <a:rPr lang="ru-RU" sz="2400" b="1" dirty="0"/>
              <a:t>150 + 60 = 210</a:t>
            </a:r>
          </a:p>
          <a:p>
            <a:pPr>
              <a:defRPr/>
            </a:pPr>
            <a:endParaRPr lang="ru-RU" sz="2400" b="1" dirty="0"/>
          </a:p>
          <a:p>
            <a:pPr>
              <a:defRPr/>
            </a:pPr>
            <a:r>
              <a:rPr lang="ru-RU" sz="2400" b="1" dirty="0"/>
              <a:t>В 2022 году будет отмечаться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210 лет </a:t>
            </a:r>
            <a:r>
              <a:rPr lang="ru-RU" sz="2400" b="1" dirty="0"/>
              <a:t>со времени Бородинского сражения в Отечественной войне 1812 года.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54371" y="174562"/>
            <a:ext cx="303961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atin typeface="Monotype Corsiva" pitchFamily="66" charset="0"/>
              </a:rPr>
              <a:t>Историческая марка</a:t>
            </a:r>
            <a:endParaRPr lang="ru-RU" sz="2800" b="1" i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606" y="141906"/>
            <a:ext cx="18309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Задание </a:t>
            </a:r>
            <a:r>
              <a:rPr lang="ru-RU" sz="2800" b="1" dirty="0" smtClean="0">
                <a:latin typeface="Monotype Corsiva" pitchFamily="66" charset="0"/>
              </a:rPr>
              <a:t>№6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1914" y="207220"/>
            <a:ext cx="307808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atin typeface="Monotype Corsiva" pitchFamily="66" charset="0"/>
              </a:rPr>
              <a:t>Исторические ребусы</a:t>
            </a:r>
            <a:endParaRPr lang="ru-RU" sz="2800" b="1" i="1" dirty="0">
              <a:latin typeface="Monotype Corsiva" pitchFamily="66" charset="0"/>
            </a:endParaRPr>
          </a:p>
        </p:txBody>
      </p:sp>
      <p:pic>
        <p:nvPicPr>
          <p:cNvPr id="4" name="Picture 1" descr="C:\Users\User\Desktop\статья\рисунок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204" y="1104674"/>
            <a:ext cx="525076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статья\рисунок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864" y="1100138"/>
            <a:ext cx="5726113" cy="296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5823858" y="4210731"/>
            <a:ext cx="6027284" cy="12001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Отдельно стоящее земляное укрепление 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сомкнутого вида, с валом и рвом, 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предназначенное для круговой обороны</a:t>
            </a:r>
            <a:r>
              <a:rPr lang="ru-RU" sz="2400" b="1" dirty="0"/>
              <a:t>.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33842" y="4395335"/>
            <a:ext cx="5019901" cy="8318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Земляные укрепления в форме тупого угла, используемые в Бородинской битве.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606" y="141906"/>
            <a:ext cx="18309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Задание </a:t>
            </a:r>
            <a:r>
              <a:rPr lang="ru-RU" sz="2800" b="1" dirty="0" smtClean="0">
                <a:latin typeface="Monotype Corsiva" pitchFamily="66" charset="0"/>
              </a:rPr>
              <a:t>№7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427514" y="178027"/>
            <a:ext cx="5453743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800" b="1" i="1" dirty="0">
                <a:latin typeface="Monotype Corsiva" pitchFamily="66" charset="0"/>
              </a:rPr>
              <a:t>Итоги Бородинского сражения</a:t>
            </a: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7892143" y="1522867"/>
            <a:ext cx="3701142" cy="34163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Существует несколько мнений об итогах  Бородинского сражения 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Выскажите </a:t>
            </a:r>
            <a:r>
              <a:rPr lang="ru-RU" sz="2400" b="1" dirty="0">
                <a:latin typeface="Monotype Corsiva" pitchFamily="66" charset="0"/>
              </a:rPr>
              <a:t>свое мнение, 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как Вы оцениваете итоги Бородинского сражения и в чем его историческое значение? 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Дайте развернутый ответ.</a:t>
            </a:r>
          </a:p>
        </p:txBody>
      </p:sp>
      <p:pic>
        <p:nvPicPr>
          <p:cNvPr id="5" name="Рисунок 4" descr="nouvel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3718"/>
            <a:ext cx="6384472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606" y="141906"/>
            <a:ext cx="18309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Задание </a:t>
            </a:r>
            <a:r>
              <a:rPr lang="ru-RU" sz="2800" b="1" dirty="0" smtClean="0">
                <a:latin typeface="Monotype Corsiva" pitchFamily="66" charset="0"/>
              </a:rPr>
              <a:t>№8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383971" y="167142"/>
            <a:ext cx="5519057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800" b="1" i="1" dirty="0">
                <a:latin typeface="Monotype Corsiva" pitchFamily="66" charset="0"/>
              </a:rPr>
              <a:t>Историческая фотография</a:t>
            </a:r>
          </a:p>
        </p:txBody>
      </p:sp>
      <p:pic>
        <p:nvPicPr>
          <p:cNvPr id="4" name="Picture 2" descr="C:\Users\User\Desktop\статья\Рисунок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60" y="1491342"/>
            <a:ext cx="4608513" cy="230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Триумфальная арка Бове в Москв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9434" y="1482953"/>
            <a:ext cx="2516187" cy="2459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Дворцовая_площадь,_Александровская_колон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6515" y="1284514"/>
            <a:ext cx="27940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4147458"/>
            <a:ext cx="794657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Назвать архитектурные сооружения. Определить место их расположения. Какое событие объединяет эти постройки? 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606" y="141906"/>
            <a:ext cx="18309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Задание </a:t>
            </a:r>
            <a:r>
              <a:rPr lang="ru-RU" sz="2800" b="1" dirty="0" smtClean="0">
                <a:latin typeface="Monotype Corsiva" pitchFamily="66" charset="0"/>
              </a:rPr>
              <a:t>№9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4236" y="218105"/>
            <a:ext cx="269977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atin typeface="Monotype Corsiva" pitchFamily="66" charset="0"/>
              </a:rPr>
              <a:t>Домашнее задание</a:t>
            </a:r>
            <a:endParaRPr lang="ru-RU" sz="2800" b="1" i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0743" y="4577500"/>
            <a:ext cx="6248399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Monotype Corsiva" pitchFamily="66" charset="0"/>
              </a:rPr>
              <a:t>Напишите </a:t>
            </a:r>
            <a:r>
              <a:rPr lang="ru-RU" sz="2400" b="1" dirty="0" smtClean="0">
                <a:latin typeface="Monotype Corsiva" pitchFamily="66" charset="0"/>
              </a:rPr>
              <a:t>эссе на тему: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Monotype Corsiva" pitchFamily="66" charset="0"/>
              </a:rPr>
              <a:t>«Что значит для человека ХХ</a:t>
            </a:r>
            <a:r>
              <a:rPr lang="en-US" sz="2400" b="1" dirty="0" smtClean="0">
                <a:latin typeface="Monotype Corsiva" pitchFamily="66" charset="0"/>
              </a:rPr>
              <a:t>I</a:t>
            </a:r>
            <a:r>
              <a:rPr lang="ru-RU" sz="2400" b="1" dirty="0" smtClean="0">
                <a:latin typeface="Monotype Corsiva" pitchFamily="66" charset="0"/>
              </a:rPr>
              <a:t> века </a:t>
            </a:r>
            <a:r>
              <a:rPr lang="ru-RU" sz="2400" b="1" dirty="0" smtClean="0">
                <a:latin typeface="Monotype Corsiva" pitchFamily="66" charset="0"/>
              </a:rPr>
              <a:t>победа в Отечественной войне 1812 года?»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5" name="Рисунок 4" descr="tmp11714326670826536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36171"/>
            <a:ext cx="8730343" cy="353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4" y="403541"/>
            <a:ext cx="7915689" cy="530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8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3"/>
          <p:cNvSpPr txBox="1">
            <a:spLocks/>
          </p:cNvSpPr>
          <p:nvPr/>
        </p:nvSpPr>
        <p:spPr>
          <a:xfrm>
            <a:off x="1179966" y="0"/>
            <a:ext cx="9720262" cy="117565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PISA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-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  <a:ea typeface="Arial"/>
                <a:cs typeface="Arial"/>
                <a:sym typeface="Arial"/>
              </a:rPr>
              <a:t>еждународная программа по оценке образовательных достижений учащихся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" name="Google Shape;6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466" y="2425019"/>
            <a:ext cx="4751387" cy="324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2597" y="2447926"/>
            <a:ext cx="5927725" cy="3169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1371600"/>
            <a:ext cx="1206137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Цель: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обеспечение глобальной конкурентоспособности российского образования, вхождение Российской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Федерации в число 10 ведущих стран мира по качеству образования </a:t>
            </a: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228115" y="341936"/>
            <a:ext cx="4746171" cy="10726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95000"/>
              </a:lnSpc>
              <a:buClr>
                <a:srgbClr val="000000"/>
              </a:buClr>
              <a:buSzPts val="1800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Приказ Министерства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5000"/>
              </a:lnSpc>
              <a:buClr>
                <a:srgbClr val="000000"/>
              </a:buClr>
              <a:buSzPts val="1800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образования и науки РФ от 15 декабря 2016 г. №1598 П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Google Shape;59;p2"/>
          <p:cNvSpPr txBox="1"/>
          <p:nvPr/>
        </p:nvSpPr>
        <p:spPr>
          <a:xfrm>
            <a:off x="7893049" y="2023061"/>
            <a:ext cx="3854400" cy="112291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0000" tIns="57600" rIns="90000" bIns="450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eorgia"/>
              <a:buNone/>
            </a:pPr>
            <a:r>
              <a:rPr lang="en-US" sz="2000" b="1" i="0" u="none" dirty="0" err="1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Указ</a:t>
            </a:r>
            <a:r>
              <a:rPr lang="en-US" sz="2000" b="1" i="0" u="none" dirty="0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Президента</a:t>
            </a:r>
            <a:r>
              <a:rPr lang="en-US" sz="2000" b="1" i="0" u="none" dirty="0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Российской</a:t>
            </a:r>
            <a:r>
              <a:rPr lang="en-US" sz="2000" b="1" i="0" u="none" dirty="0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Федерации</a:t>
            </a:r>
            <a:r>
              <a:rPr lang="en-US" sz="2000" b="1" i="0" u="none" dirty="0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 </a:t>
            </a:r>
            <a:endParaRPr lang="ru-RU" sz="2000" b="1" i="0" u="none" dirty="0" smtClean="0">
              <a:solidFill>
                <a:srgbClr val="000000"/>
              </a:solidFill>
              <a:latin typeface="Times New Roman" pitchFamily="18" charset="0"/>
              <a:ea typeface="Georgia"/>
              <a:cs typeface="Times New Roman" pitchFamily="18" charset="0"/>
              <a:sym typeface="Georgia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eorgia"/>
              <a:buNone/>
            </a:pPr>
            <a:r>
              <a:rPr lang="en-US" sz="2000" b="1" i="0" u="none" dirty="0" smtClean="0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№ </a:t>
            </a:r>
            <a:r>
              <a:rPr lang="en-US" sz="2000" b="1" i="0" u="none" dirty="0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204 </a:t>
            </a:r>
            <a:r>
              <a:rPr lang="en-US" sz="2000" b="1" i="0" u="none" dirty="0" err="1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от</a:t>
            </a:r>
            <a:r>
              <a:rPr lang="en-US" sz="2000" b="1" i="0" u="none" dirty="0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 </a:t>
            </a:r>
            <a:r>
              <a:rPr lang="en-US" sz="2000" b="1" i="0" u="none" dirty="0" smtClean="0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07.05.2018</a:t>
            </a:r>
            <a:endParaRPr sz="2000" b="1" i="0" u="none">
              <a:solidFill>
                <a:srgbClr val="000000"/>
              </a:solidFill>
              <a:latin typeface="Times New Roman" pitchFamily="18" charset="0"/>
              <a:ea typeface="Georgia"/>
              <a:cs typeface="Times New Roman" pitchFamily="18" charset="0"/>
              <a:sym typeface="Georgia"/>
            </a:endParaRPr>
          </a:p>
        </p:txBody>
      </p:sp>
      <p:sp>
        <p:nvSpPr>
          <p:cNvPr id="4" name="Google Shape;61;p2"/>
          <p:cNvSpPr txBox="1"/>
          <p:nvPr/>
        </p:nvSpPr>
        <p:spPr>
          <a:xfrm>
            <a:off x="7946571" y="3776889"/>
            <a:ext cx="3859036" cy="11761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0000" tIns="576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dirty="0" err="1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Постановление</a:t>
            </a:r>
            <a:r>
              <a:rPr lang="en-US" sz="2000" b="1" i="0" u="none" dirty="0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 № 662 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dirty="0" err="1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от</a:t>
            </a:r>
            <a:r>
              <a:rPr lang="en-US" sz="2000" b="1" i="0" u="none" dirty="0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 05.08.2013  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dirty="0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с </a:t>
            </a:r>
            <a:r>
              <a:rPr lang="en-US" sz="2000" b="1" i="0" u="none" dirty="0" err="1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изменениями</a:t>
            </a:r>
            <a:r>
              <a:rPr lang="en-US" sz="2000" b="1" i="0" u="none" dirty="0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от</a:t>
            </a:r>
            <a:r>
              <a:rPr lang="en-US" sz="2000" b="1" i="0" u="none" dirty="0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 </a:t>
            </a:r>
            <a:r>
              <a:rPr lang="en-US" sz="2000" b="1" i="0" u="none" dirty="0" smtClean="0">
                <a:solidFill>
                  <a:srgbClr val="00000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25.05.2019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-7-1536x8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22715"/>
            <a:ext cx="5889171" cy="34503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1587863" y="184245"/>
            <a:ext cx="3817648" cy="378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93000"/>
              </a:lnSpc>
              <a:buClr>
                <a:srgbClr val="000000"/>
              </a:buClr>
              <a:buSzPts val="1800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273-ФЗ «Об образовании в РФ»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229" y="968829"/>
            <a:ext cx="61593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Ст. 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72343" y="1153886"/>
            <a:ext cx="7329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Ст. 97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65714" y="1153886"/>
            <a:ext cx="7329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Ст. 95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1" y="1175656"/>
            <a:ext cx="7329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Ст. 59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197429" y="620486"/>
            <a:ext cx="359228" cy="28302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024745" y="794659"/>
            <a:ext cx="446311" cy="1088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3532417" y="810985"/>
            <a:ext cx="478971" cy="1088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4833259" y="838200"/>
            <a:ext cx="500739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67244" y="1301209"/>
            <a:ext cx="5462648" cy="2962513"/>
          </a:xfrm>
          <a:prstGeom prst="round2Diag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Monotype Corsiva" pitchFamily="66" charset="0"/>
              </a:rPr>
              <a:t>Функциональная грамотность 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— это умение эффективно действовать в нестандартных жизненных ситуациях. Ее можно определить как «повседневную мудрость», способность решать задачи за пределами парты, грамотно строить свою жизнь и не теряться в ней. 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723906" y="1959599"/>
            <a:ext cx="6096000" cy="3371136"/>
          </a:xfrm>
          <a:prstGeom prst="round2Diag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Monotype Corsiva" pitchFamily="66" charset="0"/>
                <a:ea typeface="Times New Roman" panose="02020603050405020304" pitchFamily="18" charset="0"/>
              </a:rPr>
              <a:t>Под </a:t>
            </a:r>
            <a:r>
              <a:rPr lang="ru-RU" sz="2400" dirty="0">
                <a:solidFill>
                  <a:srgbClr val="C00000"/>
                </a:solidFill>
                <a:latin typeface="Monotype Corsiva" pitchFamily="66" charset="0"/>
                <a:ea typeface="Times New Roman" panose="02020603050405020304" pitchFamily="18" charset="0"/>
              </a:rPr>
              <a:t>функциональной грамотностью 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  <a:ea typeface="Times New Roman" panose="02020603050405020304" pitchFamily="18" charset="0"/>
              </a:rPr>
              <a:t>понимают результат овладения учащимися системой предметных ключевых компетенций, позволяющих эффективно применять усвоенные знания в практической ситуации, способность вступать в отношения с внешней средой и максимально быстро адаптироваться и функционировать в ней. </a:t>
            </a: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1714" y="424543"/>
            <a:ext cx="91711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Что же такое функциональная грамотность?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Google Shape;95;p5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95943" y="4093028"/>
            <a:ext cx="2342696" cy="182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199" y="3918857"/>
            <a:ext cx="3350985" cy="1907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357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4" y="224135"/>
            <a:ext cx="1129343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Институт 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стратегии развития образования  разработал Банк заданий для формирования и оценки функциональной грамотности по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шести 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направлениям: 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Google Shape;101;p6"/>
          <p:cNvSpPr txBox="1"/>
          <p:nvPr/>
        </p:nvSpPr>
        <p:spPr>
          <a:xfrm>
            <a:off x="3929740" y="1495652"/>
            <a:ext cx="4038601" cy="6858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2800" dirty="0" err="1">
                <a:latin typeface="Monotype Corsiva" pitchFamily="66" charset="0"/>
              </a:rPr>
              <a:t>Шесть</a:t>
            </a:r>
            <a:r>
              <a:rPr lang="en-US" sz="2800" b="0" i="0" u="none" dirty="0">
                <a:solidFill>
                  <a:srgbClr val="000000"/>
                </a:solidFill>
                <a:latin typeface="Monotype Corsiva" pitchFamily="66" charset="0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000000"/>
                </a:solidFill>
                <a:latin typeface="Monotype Corsiva" pitchFamily="66" charset="0"/>
                <a:ea typeface="Arial"/>
                <a:cs typeface="Arial"/>
                <a:sym typeface="Arial"/>
              </a:rPr>
              <a:t>направлени</a:t>
            </a:r>
            <a:r>
              <a:rPr lang="ru-RU" sz="2800" b="0" i="0" u="none" dirty="0" smtClean="0">
                <a:solidFill>
                  <a:srgbClr val="000000"/>
                </a:solidFill>
                <a:latin typeface="Monotype Corsiva" pitchFamily="66" charset="0"/>
                <a:ea typeface="Arial"/>
                <a:cs typeface="Arial"/>
                <a:sym typeface="Arial"/>
              </a:rPr>
              <a:t>й</a:t>
            </a:r>
            <a:r>
              <a:rPr lang="en-US" sz="2800" b="0" i="0" u="none" dirty="0" smtClean="0">
                <a:solidFill>
                  <a:srgbClr val="000000"/>
                </a:solidFill>
                <a:latin typeface="Monotype Corsiva" pitchFamily="66" charset="0"/>
                <a:ea typeface="Arial"/>
                <a:cs typeface="Arial"/>
                <a:sym typeface="Arial"/>
              </a:rPr>
              <a:t> </a:t>
            </a:r>
            <a:endParaRPr sz="2800">
              <a:latin typeface="Monotype Corsiva" pitchFamily="66" charset="0"/>
            </a:endParaRPr>
          </a:p>
        </p:txBody>
      </p:sp>
      <p:sp>
        <p:nvSpPr>
          <p:cNvPr id="10" name="Google Shape;102;p6"/>
          <p:cNvSpPr/>
          <p:nvPr/>
        </p:nvSpPr>
        <p:spPr>
          <a:xfrm>
            <a:off x="571675" y="1309583"/>
            <a:ext cx="2895300" cy="1511400"/>
          </a:xfrm>
          <a:prstGeom prst="roundRect">
            <a:avLst>
              <a:gd name="adj" fmla="val 16"/>
            </a:avLst>
          </a:prstGeom>
          <a:solidFill>
            <a:srgbClr val="EEEEEE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1823" dir="270000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05;p6"/>
          <p:cNvSpPr txBox="1"/>
          <p:nvPr/>
        </p:nvSpPr>
        <p:spPr>
          <a:xfrm>
            <a:off x="584136" y="1357422"/>
            <a:ext cx="2705700" cy="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Читательская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грамотность</a:t>
            </a:r>
            <a:endParaRPr sz="280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2" name="Google Shape;103;p6"/>
          <p:cNvSpPr/>
          <p:nvPr/>
        </p:nvSpPr>
        <p:spPr>
          <a:xfrm>
            <a:off x="8357796" y="1343578"/>
            <a:ext cx="3113100" cy="1511400"/>
          </a:xfrm>
          <a:prstGeom prst="roundRect">
            <a:avLst>
              <a:gd name="adj" fmla="val 16"/>
            </a:avLst>
          </a:prstGeom>
          <a:solidFill>
            <a:srgbClr val="EEEEEE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1823" dir="270000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06;p6"/>
          <p:cNvSpPr txBox="1"/>
          <p:nvPr/>
        </p:nvSpPr>
        <p:spPr>
          <a:xfrm>
            <a:off x="8469087" y="1460161"/>
            <a:ext cx="2884714" cy="11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i="0" u="none" dirty="0" err="1">
                <a:solidFill>
                  <a:srgbClr val="0070C0"/>
                </a:solidFill>
                <a:latin typeface="Monotype Corsiva" pitchFamily="66" charset="0"/>
                <a:ea typeface="Arial"/>
                <a:cs typeface="Arial"/>
                <a:sym typeface="Arial"/>
              </a:rPr>
              <a:t>Математическая</a:t>
            </a:r>
            <a:endParaRPr sz="2800">
              <a:solidFill>
                <a:srgbClr val="0070C0"/>
              </a:solidFill>
              <a:latin typeface="Monotype Corsiva" pitchFamily="66" charset="0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i="0" u="none" dirty="0" err="1">
                <a:solidFill>
                  <a:srgbClr val="0070C0"/>
                </a:solidFill>
                <a:latin typeface="Monotype Corsiva" pitchFamily="66" charset="0"/>
                <a:ea typeface="Arial"/>
                <a:cs typeface="Arial"/>
                <a:sym typeface="Arial"/>
              </a:rPr>
              <a:t>грамотность</a:t>
            </a:r>
            <a:r>
              <a:rPr lang="en-US" sz="2800" b="1" i="0" u="none" dirty="0">
                <a:solidFill>
                  <a:srgbClr val="0070C0"/>
                </a:solidFill>
                <a:latin typeface="Monotype Corsiva" pitchFamily="66" charset="0"/>
                <a:ea typeface="Arial"/>
                <a:cs typeface="Arial"/>
                <a:sym typeface="Arial"/>
              </a:rPr>
              <a:t> </a:t>
            </a:r>
            <a:endParaRPr sz="280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4" name="Google Shape;104;p6"/>
          <p:cNvSpPr/>
          <p:nvPr/>
        </p:nvSpPr>
        <p:spPr>
          <a:xfrm>
            <a:off x="2093008" y="2949513"/>
            <a:ext cx="7193400" cy="883800"/>
          </a:xfrm>
          <a:prstGeom prst="roundRect">
            <a:avLst>
              <a:gd name="adj" fmla="val 16"/>
            </a:avLst>
          </a:prstGeom>
          <a:solidFill>
            <a:srgbClr val="EEEEEE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1823" dir="270000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07;p6"/>
          <p:cNvSpPr txBox="1"/>
          <p:nvPr/>
        </p:nvSpPr>
        <p:spPr>
          <a:xfrm>
            <a:off x="2797626" y="3124309"/>
            <a:ext cx="5937079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2800" b="1" i="0" u="none" dirty="0" smtClean="0">
                <a:solidFill>
                  <a:srgbClr val="0070C0"/>
                </a:solidFill>
                <a:latin typeface="Monotype Corsiva" pitchFamily="66" charset="0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 smtClean="0">
                <a:solidFill>
                  <a:srgbClr val="0070C0"/>
                </a:solidFill>
                <a:latin typeface="Monotype Corsiva" pitchFamily="66" charset="0"/>
                <a:ea typeface="Arial"/>
                <a:cs typeface="Arial"/>
                <a:sym typeface="Arial"/>
              </a:rPr>
              <a:t>Естественнонаучная</a:t>
            </a:r>
            <a:r>
              <a:rPr lang="en-US" sz="2800" b="1" i="0" u="none" dirty="0" smtClean="0">
                <a:solidFill>
                  <a:srgbClr val="0070C0"/>
                </a:solidFill>
                <a:latin typeface="Monotype Corsiva" pitchFamily="66" charset="0"/>
                <a:ea typeface="Arial"/>
                <a:cs typeface="Arial"/>
                <a:sym typeface="Arial"/>
              </a:rPr>
              <a:t> </a:t>
            </a:r>
            <a:r>
              <a:rPr lang="ru-RU" sz="2800" b="1" i="0" u="none" dirty="0" smtClean="0">
                <a:solidFill>
                  <a:srgbClr val="0070C0"/>
                </a:solidFill>
                <a:latin typeface="Monotype Corsiva" pitchFamily="66" charset="0"/>
                <a:ea typeface="Arial"/>
                <a:cs typeface="Arial"/>
                <a:sym typeface="Arial"/>
              </a:rPr>
              <a:t>  </a:t>
            </a:r>
            <a:r>
              <a:rPr lang="en-US" sz="2800" b="1" i="0" u="none" dirty="0" err="1" smtClean="0">
                <a:solidFill>
                  <a:srgbClr val="0070C0"/>
                </a:solidFill>
                <a:latin typeface="Monotype Corsiva" pitchFamily="66" charset="0"/>
                <a:ea typeface="Arial"/>
                <a:cs typeface="Arial"/>
                <a:sym typeface="Arial"/>
              </a:rPr>
              <a:t>грамотность</a:t>
            </a:r>
            <a:r>
              <a:rPr lang="en-US" sz="2800" b="1" i="0" u="none" dirty="0" smtClean="0">
                <a:solidFill>
                  <a:srgbClr val="0070C0"/>
                </a:solidFill>
                <a:latin typeface="Monotype Corsiva" pitchFamily="66" charset="0"/>
                <a:ea typeface="Arial"/>
                <a:cs typeface="Arial"/>
                <a:sym typeface="Arial"/>
              </a:rPr>
              <a:t> </a:t>
            </a:r>
            <a:endParaRPr sz="2800">
              <a:solidFill>
                <a:srgbClr val="0070C0"/>
              </a:solidFill>
              <a:latin typeface="Monotype Corsiva" pitchFamily="66" charset="0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08;p6"/>
          <p:cNvSpPr/>
          <p:nvPr/>
        </p:nvSpPr>
        <p:spPr>
          <a:xfrm>
            <a:off x="0" y="3948846"/>
            <a:ext cx="2817600" cy="1335300"/>
          </a:xfrm>
          <a:prstGeom prst="roundRect">
            <a:avLst>
              <a:gd name="adj" fmla="val 16"/>
            </a:avLst>
          </a:prstGeom>
          <a:solidFill>
            <a:srgbClr val="EEEEEE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1823" dir="270000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12;p6"/>
          <p:cNvSpPr txBox="1"/>
          <p:nvPr/>
        </p:nvSpPr>
        <p:spPr>
          <a:xfrm>
            <a:off x="206329" y="4030039"/>
            <a:ext cx="2593500" cy="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b="1" i="0" u="none" dirty="0" err="1">
                <a:solidFill>
                  <a:srgbClr val="0070C0"/>
                </a:solidFill>
                <a:latin typeface="Monotype Corsiva" pitchFamily="66" charset="0"/>
                <a:ea typeface="Arial"/>
                <a:cs typeface="Arial"/>
                <a:sym typeface="Arial"/>
              </a:rPr>
              <a:t>Г</a:t>
            </a:r>
            <a:r>
              <a:rPr lang="en-US" sz="2800" b="1" dirty="0" err="1">
                <a:solidFill>
                  <a:srgbClr val="0070C0"/>
                </a:solidFill>
                <a:latin typeface="Monotype Corsiva" pitchFamily="66" charset="0"/>
              </a:rPr>
              <a:t>лобальные</a:t>
            </a:r>
            <a:r>
              <a:rPr lang="en-US" sz="28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Monotype Corsiva" pitchFamily="66" charset="0"/>
              </a:rPr>
              <a:t>компетенции</a:t>
            </a:r>
            <a:endParaRPr sz="280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8" name="Google Shape;109;p6"/>
          <p:cNvSpPr/>
          <p:nvPr/>
        </p:nvSpPr>
        <p:spPr>
          <a:xfrm>
            <a:off x="9000053" y="4004453"/>
            <a:ext cx="2969400" cy="1289400"/>
          </a:xfrm>
          <a:prstGeom prst="roundRect">
            <a:avLst>
              <a:gd name="adj" fmla="val 16"/>
            </a:avLst>
          </a:prstGeom>
          <a:solidFill>
            <a:srgbClr val="EEEEEE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1823" dir="270000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13;p6"/>
          <p:cNvSpPr txBox="1"/>
          <p:nvPr/>
        </p:nvSpPr>
        <p:spPr>
          <a:xfrm>
            <a:off x="9155347" y="4149783"/>
            <a:ext cx="2593500" cy="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b="1" dirty="0" err="1">
                <a:solidFill>
                  <a:srgbClr val="0070C0"/>
                </a:solidFill>
                <a:latin typeface="Monotype Corsiva" pitchFamily="66" charset="0"/>
              </a:rPr>
              <a:t>Финансовая</a:t>
            </a:r>
            <a:r>
              <a:rPr lang="en-US" sz="28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Monotype Corsiva" pitchFamily="66" charset="0"/>
              </a:rPr>
              <a:t>г</a:t>
            </a:r>
            <a:r>
              <a:rPr lang="en-US" sz="2800" b="1" i="0" u="none" dirty="0" err="1">
                <a:solidFill>
                  <a:srgbClr val="0070C0"/>
                </a:solidFill>
                <a:latin typeface="Monotype Corsiva" pitchFamily="66" charset="0"/>
                <a:ea typeface="Arial"/>
                <a:cs typeface="Arial"/>
                <a:sym typeface="Arial"/>
              </a:rPr>
              <a:t>рамотность</a:t>
            </a:r>
            <a:r>
              <a:rPr lang="en-US" sz="2800" b="1" i="0" u="none" dirty="0">
                <a:solidFill>
                  <a:srgbClr val="0070C0"/>
                </a:solidFill>
                <a:latin typeface="Monotype Corsiva" pitchFamily="66" charset="0"/>
                <a:ea typeface="Arial"/>
                <a:cs typeface="Arial"/>
                <a:sym typeface="Arial"/>
              </a:rPr>
              <a:t> </a:t>
            </a:r>
            <a:endParaRPr sz="280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20" name="Google Shape;110;p6"/>
          <p:cNvSpPr/>
          <p:nvPr/>
        </p:nvSpPr>
        <p:spPr>
          <a:xfrm>
            <a:off x="3145971" y="4732687"/>
            <a:ext cx="5660571" cy="883800"/>
          </a:xfrm>
          <a:prstGeom prst="roundRect">
            <a:avLst>
              <a:gd name="adj" fmla="val 16"/>
            </a:avLst>
          </a:prstGeom>
          <a:solidFill>
            <a:srgbClr val="EEEEEE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1823" dir="270000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11;p6"/>
          <p:cNvSpPr txBox="1"/>
          <p:nvPr/>
        </p:nvSpPr>
        <p:spPr>
          <a:xfrm>
            <a:off x="3559628" y="4907485"/>
            <a:ext cx="5185963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b="1" dirty="0" err="1">
                <a:solidFill>
                  <a:srgbClr val="0070C0"/>
                </a:solidFill>
                <a:latin typeface="Monotype Corsiva" pitchFamily="66" charset="0"/>
              </a:rPr>
              <a:t>Креативное</a:t>
            </a:r>
            <a:r>
              <a:rPr lang="en-US" sz="28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Monotype Corsiva" pitchFamily="66" charset="0"/>
              </a:rPr>
              <a:t>мышление</a:t>
            </a:r>
            <a:endParaRPr sz="2800">
              <a:solidFill>
                <a:srgbClr val="0070C0"/>
              </a:solidFill>
              <a:latin typeface="Monotype Corsiva" pitchFamily="66" charset="0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2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73629" y="183883"/>
            <a:ext cx="9862457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Формирование функциональной грамотности по истории и обществознанию можно представить в виде плана  работы: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1548280"/>
            <a:ext cx="11157857" cy="3779758"/>
          </a:xfrm>
          <a:prstGeom prst="round2Diag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Создание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атмосферы сотрудничества на уроках.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81818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Использование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приемов развития критического мышления в системе.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81818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Применение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таких форм организации деятельности учащихся, как работа в парах, групповая работа.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Использование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диалогового обучения,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взаимообучения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как одного из эффективных способов обучения учащихся.</a:t>
            </a:r>
            <a:endParaRPr lang="ru-RU" sz="2400" dirty="0" smtClean="0">
              <a:solidFill>
                <a:schemeClr val="tx1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Использование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самооценивания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взаимооценивания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Создание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на уроках условий для развития одаренных и талантливых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Организация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поддержки  учащимся с низкими учебными способностями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2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154" y="141905"/>
            <a:ext cx="18309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atin typeface="Monotype Corsiva" pitchFamily="66" charset="0"/>
              </a:rPr>
              <a:t>Задание №1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493283" y="145370"/>
            <a:ext cx="6541860" cy="58578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200" b="1" i="1" dirty="0">
                <a:cs typeface="Times New Roman" pitchFamily="18" charset="0"/>
              </a:rPr>
              <a:t>Бородинское сражение в цифрах</a:t>
            </a:r>
            <a:endParaRPr lang="ru-RU" sz="3200" i="1" dirty="0"/>
          </a:p>
        </p:txBody>
      </p:sp>
      <p:pic>
        <p:nvPicPr>
          <p:cNvPr id="5" name="Picture 2" descr="C:\Users\User\Desktop\статья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07752"/>
            <a:ext cx="4944836" cy="305858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kzref.org/proekt-borodinskoe-srajenie-v-jivopisi/66645_html_60648f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595" y="846817"/>
            <a:ext cx="9618662" cy="2665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tatehistory.ru/img_lib2/2012/09/1347054072_503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48742"/>
            <a:ext cx="4681992" cy="29522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92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85258" y="1242333"/>
          <a:ext cx="8349342" cy="3856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776"/>
                <a:gridCol w="2303955"/>
                <a:gridCol w="2120611"/>
              </a:tblGrid>
              <a:tr h="648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Армия воюющих сторон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Русские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Французы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48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Главнокомандующий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  <a:tr h="936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Численность войск в </a:t>
                      </a:r>
                      <a:r>
                        <a:rPr lang="ru-RU" sz="2000" dirty="0" smtClean="0">
                          <a:effectLst/>
                        </a:rPr>
                        <a:t>строю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(тыс. чел.)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  <a:tr h="9146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   </a:t>
                      </a:r>
                      <a:r>
                        <a:rPr lang="ru-RU" sz="2000" dirty="0" smtClean="0">
                          <a:effectLst/>
                        </a:rPr>
                        <a:t>   </a:t>
                      </a:r>
                      <a:r>
                        <a:rPr lang="ru-RU" sz="2000" dirty="0" smtClean="0">
                          <a:effectLst/>
                        </a:rPr>
                        <a:t>Из </a:t>
                      </a:r>
                      <a:r>
                        <a:rPr lang="ru-RU" sz="2000" dirty="0">
                          <a:effectLst/>
                        </a:rPr>
                        <a:t>них регулярные </a:t>
                      </a:r>
                      <a:r>
                        <a:rPr lang="ru-RU" sz="2000" dirty="0" smtClean="0">
                          <a:effectLst/>
                        </a:rPr>
                        <a:t>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          (</a:t>
                      </a:r>
                      <a:r>
                        <a:rPr lang="ru-RU" sz="2000" dirty="0">
                          <a:effectLst/>
                        </a:rPr>
                        <a:t>кадровые) войска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          (</a:t>
                      </a:r>
                      <a:r>
                        <a:rPr lang="ru-RU" sz="2000" dirty="0">
                          <a:effectLst/>
                        </a:rPr>
                        <a:t>тыс. чел.)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  <a:tr h="70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Пушки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04168" y="178028"/>
            <a:ext cx="6541860" cy="58578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200" b="1" i="1" dirty="0">
                <a:cs typeface="Times New Roman" pitchFamily="18" charset="0"/>
              </a:rPr>
              <a:t>Бородинское сражение в цифрах</a:t>
            </a:r>
            <a:endParaRPr lang="ru-RU" sz="32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697" y="163677"/>
            <a:ext cx="18309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atin typeface="Monotype Corsiva" pitchFamily="66" charset="0"/>
              </a:rPr>
              <a:t>Задание №2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383970" y="167142"/>
            <a:ext cx="6041573" cy="58578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200" b="1" i="1" dirty="0">
                <a:latin typeface="Monotype Corsiva" pitchFamily="66" charset="0"/>
                <a:cs typeface="Times New Roman" pitchFamily="18" charset="0"/>
              </a:rPr>
              <a:t>Схема Бородинского сражения</a:t>
            </a:r>
            <a:endParaRPr lang="ru-RU" sz="3200" i="1" dirty="0">
              <a:latin typeface="Monotype Corsiva" pitchFamily="66" charset="0"/>
            </a:endParaRPr>
          </a:p>
        </p:txBody>
      </p:sp>
      <p:pic>
        <p:nvPicPr>
          <p:cNvPr id="4" name="Picture 2" descr="https://www.pravmir.ru/wp-content/uploads/2013/09/%D0%91%D0%BE%D0%B3%D0%B0%D1%82%D0%BE%D0%B2-%D0%9D.-%D0%AD%D0%BF%D0%B8%D0%B7%D0%BE%D0%B4-%D0%91%D0%BE%D1%80%D0%BE%D0%B4%D0%B8%D0%BD%D1%81%D0%BA%D0%BE%D0%B3%D0%BE-%D1%81%D1%80%D0%B0%D0%B6%D0%B5%D0%BD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" y="1314449"/>
            <a:ext cx="4933950" cy="36712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C:\Users\User\Desktop\статья\Рисунок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5989" y="1328057"/>
            <a:ext cx="3786188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515</Words>
  <Application>Microsoft Office PowerPoint</Application>
  <PresentationFormat>Произвольный</PresentationFormat>
  <Paragraphs>110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на уроках истории и обществознания</dc:title>
  <dc:creator>Сафрыгин Б.Б.</dc:creator>
  <cp:lastModifiedBy>заяц</cp:lastModifiedBy>
  <cp:revision>66</cp:revision>
  <dcterms:created xsi:type="dcterms:W3CDTF">2021-11-24T02:48:18Z</dcterms:created>
  <dcterms:modified xsi:type="dcterms:W3CDTF">2022-03-30T04:25:42Z</dcterms:modified>
</cp:coreProperties>
</file>